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2" r:id="rId7"/>
    <p:sldId id="283" r:id="rId8"/>
    <p:sldId id="284" r:id="rId9"/>
    <p:sldId id="286" r:id="rId10"/>
    <p:sldId id="285" r:id="rId11"/>
    <p:sldId id="287" r:id="rId12"/>
    <p:sldId id="288" r:id="rId13"/>
    <p:sldId id="289" r:id="rId14"/>
    <p:sldId id="292" r:id="rId15"/>
    <p:sldId id="293" r:id="rId16"/>
    <p:sldId id="29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6" autoAdjust="0"/>
    <p:restoredTop sz="94619" autoAdjust="0"/>
  </p:normalViewPr>
  <p:slideViewPr>
    <p:cSldViewPr snapToGrid="0">
      <p:cViewPr varScale="1">
        <p:scale>
          <a:sx n="59" d="100"/>
          <a:sy n="59" d="100"/>
        </p:scale>
        <p:origin x="8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27F3D0-73AD-45AA-8FD7-2B1258C13A60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45AADA7-319B-4DC7-9DE0-51E11838B7D1}">
      <dgm:prSet/>
      <dgm:spPr/>
      <dgm:t>
        <a:bodyPr/>
        <a:lstStyle/>
        <a:p>
          <a:r>
            <a:rPr lang="en-US" b="1" i="0" baseline="0"/>
            <a:t>Objective</a:t>
          </a:r>
          <a:r>
            <a:rPr lang="en-US" b="0" i="0" baseline="0"/>
            <a:t>: To predict COVID-19 active cases using available data on total cases, total deaths, total recovered cases, and population.</a:t>
          </a:r>
          <a:endParaRPr lang="en-US"/>
        </a:p>
      </dgm:t>
    </dgm:pt>
    <dgm:pt modelId="{1570B736-2896-48A6-AB94-0C1132F674A7}" type="parTrans" cxnId="{64C5B68B-F5E3-415A-90B9-89EDF08A85E6}">
      <dgm:prSet/>
      <dgm:spPr/>
      <dgm:t>
        <a:bodyPr/>
        <a:lstStyle/>
        <a:p>
          <a:endParaRPr lang="en-US"/>
        </a:p>
      </dgm:t>
    </dgm:pt>
    <dgm:pt modelId="{E3497229-BB37-49AC-9EDE-3CA648C55580}" type="sibTrans" cxnId="{64C5B68B-F5E3-415A-90B9-89EDF08A85E6}">
      <dgm:prSet/>
      <dgm:spPr/>
      <dgm:t>
        <a:bodyPr/>
        <a:lstStyle/>
        <a:p>
          <a:endParaRPr lang="en-US"/>
        </a:p>
      </dgm:t>
    </dgm:pt>
    <dgm:pt modelId="{6705D2CC-A66C-422E-8D29-676DF950243E}">
      <dgm:prSet/>
      <dgm:spPr/>
      <dgm:t>
        <a:bodyPr/>
        <a:lstStyle/>
        <a:p>
          <a:r>
            <a:rPr lang="en-US" b="1" i="0" baseline="0"/>
            <a:t>Evaluation Metrics</a:t>
          </a:r>
          <a:r>
            <a:rPr lang="en-US" b="0" i="0" baseline="0"/>
            <a:t>: Mean Absolute Error (MAE) and Mean Squared Error (MSE). </a:t>
          </a:r>
          <a:endParaRPr lang="en-US"/>
        </a:p>
      </dgm:t>
    </dgm:pt>
    <dgm:pt modelId="{30F7CBD6-EA61-42EF-9AA6-9E31F402C1C4}" type="parTrans" cxnId="{1596132D-2566-491B-93FF-8D4EA67A5CF2}">
      <dgm:prSet/>
      <dgm:spPr/>
      <dgm:t>
        <a:bodyPr/>
        <a:lstStyle/>
        <a:p>
          <a:endParaRPr lang="en-US"/>
        </a:p>
      </dgm:t>
    </dgm:pt>
    <dgm:pt modelId="{1A065DAB-C5B0-40CD-8BEF-2658B0D09B77}" type="sibTrans" cxnId="{1596132D-2566-491B-93FF-8D4EA67A5CF2}">
      <dgm:prSet/>
      <dgm:spPr/>
      <dgm:t>
        <a:bodyPr/>
        <a:lstStyle/>
        <a:p>
          <a:endParaRPr lang="en-US"/>
        </a:p>
      </dgm:t>
    </dgm:pt>
    <dgm:pt modelId="{58FB1C58-30B8-4417-BBC4-E8217DC17E00}" type="pres">
      <dgm:prSet presAssocID="{A127F3D0-73AD-45AA-8FD7-2B1258C13A60}" presName="outerComposite" presStyleCnt="0">
        <dgm:presLayoutVars>
          <dgm:chMax val="5"/>
          <dgm:dir/>
          <dgm:resizeHandles val="exact"/>
        </dgm:presLayoutVars>
      </dgm:prSet>
      <dgm:spPr/>
    </dgm:pt>
    <dgm:pt modelId="{687D2E5C-AEC0-4571-8E41-083221DC5685}" type="pres">
      <dgm:prSet presAssocID="{A127F3D0-73AD-45AA-8FD7-2B1258C13A60}" presName="dummyMaxCanvas" presStyleCnt="0">
        <dgm:presLayoutVars/>
      </dgm:prSet>
      <dgm:spPr/>
    </dgm:pt>
    <dgm:pt modelId="{AEADC4CF-BF34-4C7E-84F7-E2F492FA07C5}" type="pres">
      <dgm:prSet presAssocID="{A127F3D0-73AD-45AA-8FD7-2B1258C13A60}" presName="TwoNodes_1" presStyleLbl="node1" presStyleIdx="0" presStyleCnt="2">
        <dgm:presLayoutVars>
          <dgm:bulletEnabled val="1"/>
        </dgm:presLayoutVars>
      </dgm:prSet>
      <dgm:spPr/>
    </dgm:pt>
    <dgm:pt modelId="{B3AD391B-CD26-478D-9C6E-1BDCDAFB4A15}" type="pres">
      <dgm:prSet presAssocID="{A127F3D0-73AD-45AA-8FD7-2B1258C13A60}" presName="TwoNodes_2" presStyleLbl="node1" presStyleIdx="1" presStyleCnt="2">
        <dgm:presLayoutVars>
          <dgm:bulletEnabled val="1"/>
        </dgm:presLayoutVars>
      </dgm:prSet>
      <dgm:spPr/>
    </dgm:pt>
    <dgm:pt modelId="{2B847C25-085B-468A-9E93-18323DBE548F}" type="pres">
      <dgm:prSet presAssocID="{A127F3D0-73AD-45AA-8FD7-2B1258C13A60}" presName="TwoConn_1-2" presStyleLbl="fgAccFollowNode1" presStyleIdx="0" presStyleCnt="1">
        <dgm:presLayoutVars>
          <dgm:bulletEnabled val="1"/>
        </dgm:presLayoutVars>
      </dgm:prSet>
      <dgm:spPr/>
    </dgm:pt>
    <dgm:pt modelId="{F4390594-BA44-4A7E-B2C9-F64E49AA1411}" type="pres">
      <dgm:prSet presAssocID="{A127F3D0-73AD-45AA-8FD7-2B1258C13A60}" presName="TwoNodes_1_text" presStyleLbl="node1" presStyleIdx="1" presStyleCnt="2">
        <dgm:presLayoutVars>
          <dgm:bulletEnabled val="1"/>
        </dgm:presLayoutVars>
      </dgm:prSet>
      <dgm:spPr/>
    </dgm:pt>
    <dgm:pt modelId="{70D0DC7E-6D69-46B5-892C-4B9CBD411FA9}" type="pres">
      <dgm:prSet presAssocID="{A127F3D0-73AD-45AA-8FD7-2B1258C13A60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20562713-BB75-4341-AE41-B7FD39B445B3}" type="presOf" srcId="{A127F3D0-73AD-45AA-8FD7-2B1258C13A60}" destId="{58FB1C58-30B8-4417-BBC4-E8217DC17E00}" srcOrd="0" destOrd="0" presId="urn:microsoft.com/office/officeart/2005/8/layout/vProcess5"/>
    <dgm:cxn modelId="{D729022B-BB79-48AB-9A5F-C3BBBA7AEA0B}" type="presOf" srcId="{6705D2CC-A66C-422E-8D29-676DF950243E}" destId="{70D0DC7E-6D69-46B5-892C-4B9CBD411FA9}" srcOrd="1" destOrd="0" presId="urn:microsoft.com/office/officeart/2005/8/layout/vProcess5"/>
    <dgm:cxn modelId="{1596132D-2566-491B-93FF-8D4EA67A5CF2}" srcId="{A127F3D0-73AD-45AA-8FD7-2B1258C13A60}" destId="{6705D2CC-A66C-422E-8D29-676DF950243E}" srcOrd="1" destOrd="0" parTransId="{30F7CBD6-EA61-42EF-9AA6-9E31F402C1C4}" sibTransId="{1A065DAB-C5B0-40CD-8BEF-2658B0D09B77}"/>
    <dgm:cxn modelId="{3BFF4536-D661-4330-844C-7C93101552D3}" type="presOf" srcId="{645AADA7-319B-4DC7-9DE0-51E11838B7D1}" destId="{AEADC4CF-BF34-4C7E-84F7-E2F492FA07C5}" srcOrd="0" destOrd="0" presId="urn:microsoft.com/office/officeart/2005/8/layout/vProcess5"/>
    <dgm:cxn modelId="{0A24695C-120E-428D-BAA3-22B141952A86}" type="presOf" srcId="{6705D2CC-A66C-422E-8D29-676DF950243E}" destId="{B3AD391B-CD26-478D-9C6E-1BDCDAFB4A15}" srcOrd="0" destOrd="0" presId="urn:microsoft.com/office/officeart/2005/8/layout/vProcess5"/>
    <dgm:cxn modelId="{64C5B68B-F5E3-415A-90B9-89EDF08A85E6}" srcId="{A127F3D0-73AD-45AA-8FD7-2B1258C13A60}" destId="{645AADA7-319B-4DC7-9DE0-51E11838B7D1}" srcOrd="0" destOrd="0" parTransId="{1570B736-2896-48A6-AB94-0C1132F674A7}" sibTransId="{E3497229-BB37-49AC-9EDE-3CA648C55580}"/>
    <dgm:cxn modelId="{110ACD9E-07EC-449E-BBFA-B47E50D7B0C9}" type="presOf" srcId="{645AADA7-319B-4DC7-9DE0-51E11838B7D1}" destId="{F4390594-BA44-4A7E-B2C9-F64E49AA1411}" srcOrd="1" destOrd="0" presId="urn:microsoft.com/office/officeart/2005/8/layout/vProcess5"/>
    <dgm:cxn modelId="{D9B5ACAA-A262-4690-A216-B9737F8B307D}" type="presOf" srcId="{E3497229-BB37-49AC-9EDE-3CA648C55580}" destId="{2B847C25-085B-468A-9E93-18323DBE548F}" srcOrd="0" destOrd="0" presId="urn:microsoft.com/office/officeart/2005/8/layout/vProcess5"/>
    <dgm:cxn modelId="{8D424568-A9FF-4F1B-B768-4EB8880A22C4}" type="presParOf" srcId="{58FB1C58-30B8-4417-BBC4-E8217DC17E00}" destId="{687D2E5C-AEC0-4571-8E41-083221DC5685}" srcOrd="0" destOrd="0" presId="urn:microsoft.com/office/officeart/2005/8/layout/vProcess5"/>
    <dgm:cxn modelId="{926F6043-6199-4416-ADB8-4B9BD4099ACD}" type="presParOf" srcId="{58FB1C58-30B8-4417-BBC4-E8217DC17E00}" destId="{AEADC4CF-BF34-4C7E-84F7-E2F492FA07C5}" srcOrd="1" destOrd="0" presId="urn:microsoft.com/office/officeart/2005/8/layout/vProcess5"/>
    <dgm:cxn modelId="{42F3D8A2-310F-472D-8519-246DA5DC7B46}" type="presParOf" srcId="{58FB1C58-30B8-4417-BBC4-E8217DC17E00}" destId="{B3AD391B-CD26-478D-9C6E-1BDCDAFB4A15}" srcOrd="2" destOrd="0" presId="urn:microsoft.com/office/officeart/2005/8/layout/vProcess5"/>
    <dgm:cxn modelId="{A734CFBD-C517-4E02-8A7A-66C819EB27F9}" type="presParOf" srcId="{58FB1C58-30B8-4417-BBC4-E8217DC17E00}" destId="{2B847C25-085B-468A-9E93-18323DBE548F}" srcOrd="3" destOrd="0" presId="urn:microsoft.com/office/officeart/2005/8/layout/vProcess5"/>
    <dgm:cxn modelId="{25C75403-8155-4E5C-B3F6-0C00817839C3}" type="presParOf" srcId="{58FB1C58-30B8-4417-BBC4-E8217DC17E00}" destId="{F4390594-BA44-4A7E-B2C9-F64E49AA1411}" srcOrd="4" destOrd="0" presId="urn:microsoft.com/office/officeart/2005/8/layout/vProcess5"/>
    <dgm:cxn modelId="{4C4A687C-0CEC-45CC-A331-0779D96085CB}" type="presParOf" srcId="{58FB1C58-30B8-4417-BBC4-E8217DC17E00}" destId="{70D0DC7E-6D69-46B5-892C-4B9CBD411FA9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ADC4CF-BF34-4C7E-84F7-E2F492FA07C5}">
      <dsp:nvSpPr>
        <dsp:cNvPr id="0" name=""/>
        <dsp:cNvSpPr/>
      </dsp:nvSpPr>
      <dsp:spPr>
        <a:xfrm>
          <a:off x="0" y="0"/>
          <a:ext cx="8800623" cy="16716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/>
            <a:t>Objective</a:t>
          </a:r>
          <a:r>
            <a:rPr lang="en-US" sz="2600" b="0" i="0" kern="1200" baseline="0"/>
            <a:t>: To predict COVID-19 active cases using available data on total cases, total deaths, total recovered cases, and population.</a:t>
          </a:r>
          <a:endParaRPr lang="en-US" sz="2600" kern="1200"/>
        </a:p>
      </dsp:txBody>
      <dsp:txXfrm>
        <a:off x="48961" y="48961"/>
        <a:ext cx="7072855" cy="1573715"/>
      </dsp:txXfrm>
    </dsp:sp>
    <dsp:sp modelId="{B3AD391B-CD26-478D-9C6E-1BDCDAFB4A15}">
      <dsp:nvSpPr>
        <dsp:cNvPr id="0" name=""/>
        <dsp:cNvSpPr/>
      </dsp:nvSpPr>
      <dsp:spPr>
        <a:xfrm>
          <a:off x="1553051" y="2043112"/>
          <a:ext cx="8800623" cy="16716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/>
            <a:t>Evaluation Metrics</a:t>
          </a:r>
          <a:r>
            <a:rPr lang="en-US" sz="2600" b="0" i="0" kern="1200" baseline="0"/>
            <a:t>: Mean Absolute Error (MAE) and Mean Squared Error (MSE). </a:t>
          </a:r>
          <a:endParaRPr lang="en-US" sz="2600" kern="1200"/>
        </a:p>
      </dsp:txBody>
      <dsp:txXfrm>
        <a:off x="1602012" y="2092073"/>
        <a:ext cx="6063086" cy="1573715"/>
      </dsp:txXfrm>
    </dsp:sp>
    <dsp:sp modelId="{2B847C25-085B-468A-9E93-18323DBE548F}">
      <dsp:nvSpPr>
        <dsp:cNvPr id="0" name=""/>
        <dsp:cNvSpPr/>
      </dsp:nvSpPr>
      <dsp:spPr>
        <a:xfrm>
          <a:off x="7714059" y="1314092"/>
          <a:ext cx="1086564" cy="108656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958536" y="1314092"/>
        <a:ext cx="597610" cy="8176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mc.ncbi.nlm.nih.gov/articles/PMC10244837/" TargetMode="External"/><Relationship Id="rId2" Type="http://schemas.openxmlformats.org/officeDocument/2006/relationships/hyperlink" Target="https://towardsdatascience.com/linear-regression-using-gradient-descent-97a6c870093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cikit-learn.org/1.5/auto_examples/ensemble/plot_gradient_boosting_regression.html" TargetMode="External"/><Relationship Id="rId4" Type="http://schemas.openxmlformats.org/officeDocument/2006/relationships/hyperlink" Target="https://en.wikipedia.org/wiki/Gradient_boosting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F26894B-1911-BE64-545D-09E10076B4C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331364" y="1376250"/>
            <a:ext cx="9440034" cy="1828801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4400" b="1" dirty="0"/>
              <a:t>Predicting COVID-19 Active Cases Using Gradient Boosting Regressor</a:t>
            </a:r>
            <a:endParaRPr lang="en-US" sz="42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>
            <a:normAutofit/>
          </a:bodyPr>
          <a:lstStyle/>
          <a:p>
            <a:r>
              <a:rPr lang="en-US" b="1" dirty="0"/>
              <a:t>Vijay Medisetti</a:t>
            </a:r>
          </a:p>
          <a:p>
            <a:r>
              <a:rPr lang="en-US" b="1" dirty="0"/>
              <a:t>T00709355</a:t>
            </a: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BBC2A-8257-ECFC-BE1E-902D93B31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 </a:t>
            </a:r>
            <a:endParaRPr lang="en-IN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4716054-A732-82E8-9250-B010B1E7D3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41386" y="2385649"/>
            <a:ext cx="5380679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36249.113212154996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MSE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en-US" altLang="en-US" sz="280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7257317556.048454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01CD26-4781-85EF-8B67-9B15BFC3B013}"/>
              </a:ext>
            </a:extLst>
          </p:cNvPr>
          <p:cNvSpPr txBox="1"/>
          <p:nvPr/>
        </p:nvSpPr>
        <p:spPr>
          <a:xfrm>
            <a:off x="11765516" y="648866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pic>
        <p:nvPicPr>
          <p:cNvPr id="10" name="Picture 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DB433E2-CB1E-F8B3-BF12-ADCC37010D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50" t="54934" r="60478" b="8888"/>
          <a:stretch/>
        </p:blipFill>
        <p:spPr>
          <a:xfrm>
            <a:off x="6013703" y="1944390"/>
            <a:ext cx="4871489" cy="280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510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0D567-A17C-6337-9E3F-172A77AD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5692" y="609600"/>
            <a:ext cx="10353762" cy="1257300"/>
          </a:xfrm>
        </p:spPr>
        <p:txBody>
          <a:bodyPr/>
          <a:lstStyle/>
          <a:p>
            <a:r>
              <a:rPr lang="en-US" b="1" dirty="0"/>
              <a:t>Conclusion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51993-ED09-6BA0-B168-1E15B686E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28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project aimed to predict COVID-19 active cases using a Gradient Boosting Regressor. While the model was implemented successfully.</a:t>
            </a:r>
            <a:endParaRPr lang="en-IN" sz="28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E4E33D-A50E-F175-0E76-FFE1BFFC3056}"/>
              </a:ext>
            </a:extLst>
          </p:cNvPr>
          <p:cNvSpPr txBox="1"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554042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3DF3A-97FC-7792-54D1-5E6D688EB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38217-B472-E3E6-AF5A-D14938B21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https://towardsdatascience.com/linear-regression-using-gradient-descent-97a6c8700931</a:t>
            </a:r>
            <a:endParaRPr lang="en-IN" dirty="0"/>
          </a:p>
          <a:p>
            <a:r>
              <a:rPr lang="en-IN" dirty="0">
                <a:hlinkClick r:id="rId3"/>
              </a:rPr>
              <a:t>https://pmc.ncbi.nlm.nih.gov/articles/PMC10244837/</a:t>
            </a:r>
            <a:endParaRPr lang="en-IN" dirty="0"/>
          </a:p>
          <a:p>
            <a:r>
              <a:rPr lang="en-IN" dirty="0">
                <a:hlinkClick r:id="rId4"/>
              </a:rPr>
              <a:t>https://en.wikipedia.org/wiki/Gradient_boosting</a:t>
            </a:r>
            <a:endParaRPr lang="en-IN" dirty="0"/>
          </a:p>
          <a:p>
            <a:r>
              <a:rPr lang="en-IN" dirty="0">
                <a:hlinkClick r:id="rId5"/>
              </a:rPr>
              <a:t>https://scikit-learn.org/1.5/auto_examples/ensemble/plot_gradient_boosting_regression.html</a:t>
            </a:r>
            <a:endParaRPr lang="en-IN" dirty="0"/>
          </a:p>
          <a:p>
            <a:pPr marL="3690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D8C170-C4C2-A0AD-433C-0394E0818507}"/>
              </a:ext>
            </a:extLst>
          </p:cNvPr>
          <p:cNvSpPr txBox="1"/>
          <p:nvPr/>
        </p:nvSpPr>
        <p:spPr>
          <a:xfrm>
            <a:off x="11750854" y="648866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519619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EA568-842F-2D91-D7C7-212FE6068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11500" dirty="0">
                <a:solidFill>
                  <a:schemeClr val="accent6">
                    <a:lumMod val="75000"/>
                  </a:schemeClr>
                </a:solidFill>
              </a:rPr>
              <a:t>   Thank you </a:t>
            </a:r>
            <a:endParaRPr lang="en-IN" sz="115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127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b="1" dirty="0"/>
              <a:t>Project Overview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23C0C383-0726-C2C9-A68E-8351400AE1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0661803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EEF47F8-058D-AF05-8AC9-17F6B9BE5302}"/>
              </a:ext>
            </a:extLst>
          </p:cNvPr>
          <p:cNvSpPr txBox="1"/>
          <p:nvPr/>
        </p:nvSpPr>
        <p:spPr>
          <a:xfrm>
            <a:off x="11751734" y="633306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B3897FC-A693-4656-8FCD-CF609C3B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488205-49E5-76AC-77D7-08013B30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9456" y="0"/>
            <a:ext cx="3946393" cy="1307678"/>
          </a:xfrm>
        </p:spPr>
        <p:txBody>
          <a:bodyPr>
            <a:normAutofit/>
          </a:bodyPr>
          <a:lstStyle/>
          <a:p>
            <a:r>
              <a:rPr lang="en-US" sz="3600" b="1" dirty="0"/>
              <a:t>Dataset Overview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795C8-9844-83E0-77A3-5905A340E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111" y="1209368"/>
            <a:ext cx="10979644" cy="1887353"/>
          </a:xfrm>
        </p:spPr>
        <p:txBody>
          <a:bodyPr anchor="ctr">
            <a:normAutofit/>
          </a:bodyPr>
          <a:lstStyle/>
          <a:p>
            <a:r>
              <a:rPr lang="en-US" dirty="0"/>
              <a:t>The dataset contains COVID-19 statistics for various countries, including information such as total cases, total deaths, total recovered cases, and population size.</a:t>
            </a:r>
            <a:endParaRPr lang="en-IN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6AD1FF6-2FCE-D983-8790-0FA7015E0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36" y="3224661"/>
            <a:ext cx="12028751" cy="27630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A0E283-4082-4C33-6A90-62B898F78259}"/>
              </a:ext>
            </a:extLst>
          </p:cNvPr>
          <p:cNvSpPr txBox="1"/>
          <p:nvPr/>
        </p:nvSpPr>
        <p:spPr>
          <a:xfrm>
            <a:off x="11684000" y="63669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474616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CE016-5C57-4FEE-5382-9A1683BBE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3394"/>
          </a:xfrm>
        </p:spPr>
        <p:txBody>
          <a:bodyPr/>
          <a:lstStyle/>
          <a:p>
            <a:r>
              <a:rPr lang="en-IN" b="1" dirty="0"/>
              <a:t>Data Cleaning and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E27ED-D89E-4C44-C831-386837268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91148"/>
            <a:ext cx="10353762" cy="4100051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Steps Taken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Removed special characters and commas from numeric columns.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Converted columns to numeric types for analysis.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02000A-A6CE-4050-E1BF-04FBC2D21D61}"/>
              </a:ext>
            </a:extLst>
          </p:cNvPr>
          <p:cNvSpPr txBox="1"/>
          <p:nvPr/>
        </p:nvSpPr>
        <p:spPr>
          <a:xfrm>
            <a:off x="11751733" y="650240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566DEE1-78F7-E9A8-391A-04184B09EF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61" t="48484" r="55378" b="39125"/>
          <a:stretch/>
        </p:blipFill>
        <p:spPr>
          <a:xfrm>
            <a:off x="1579417" y="3546762"/>
            <a:ext cx="8216565" cy="139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839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20C6B-EC02-2674-E3EE-0F98C24CE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880533"/>
            <a:ext cx="10353762" cy="993058"/>
          </a:xfrm>
        </p:spPr>
        <p:txBody>
          <a:bodyPr/>
          <a:lstStyle/>
          <a:p>
            <a:r>
              <a:rPr lang="en-IN" b="1" dirty="0"/>
              <a:t>Exploratory Data Analysis (EDA)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81667-F46C-BB41-8C98-87319EA71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262" y="2270159"/>
            <a:ext cx="10353762" cy="419837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Histograms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Boxplots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F4973-A605-B32D-1D83-161BA6CDCF9E}"/>
              </a:ext>
            </a:extLst>
          </p:cNvPr>
          <p:cNvSpPr txBox="1"/>
          <p:nvPr/>
        </p:nvSpPr>
        <p:spPr>
          <a:xfrm>
            <a:off x="11734800" y="646853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445178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3AE82-07EE-88EE-9D99-1566ABF81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3713C8-81AF-5225-606F-0D60E31B5CED}"/>
              </a:ext>
            </a:extLst>
          </p:cNvPr>
          <p:cNvSpPr txBox="1"/>
          <p:nvPr/>
        </p:nvSpPr>
        <p:spPr>
          <a:xfrm>
            <a:off x="11879094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pic>
        <p:nvPicPr>
          <p:cNvPr id="10" name="Picture 9" descr="A screenshot of a graph&#10;&#10;Description automatically generated">
            <a:extLst>
              <a:ext uri="{FF2B5EF4-FFF2-40B4-BE49-F238E27FC236}">
                <a16:creationId xmlns:a16="http://schemas.microsoft.com/office/drawing/2014/main" id="{93BE35AD-DA2E-67E6-02F7-6A518B5C83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5354"/>
          <a:stretch/>
        </p:blipFill>
        <p:spPr>
          <a:xfrm>
            <a:off x="607121" y="212284"/>
            <a:ext cx="4629898" cy="2899216"/>
          </a:xfrm>
          <a:prstGeom prst="rect">
            <a:avLst/>
          </a:prstGeom>
        </p:spPr>
      </p:pic>
      <p:pic>
        <p:nvPicPr>
          <p:cNvPr id="14" name="Picture 13" descr="A screenshot of a graph&#10;&#10;Description automatically generated">
            <a:extLst>
              <a:ext uri="{FF2B5EF4-FFF2-40B4-BE49-F238E27FC236}">
                <a16:creationId xmlns:a16="http://schemas.microsoft.com/office/drawing/2014/main" id="{CF9D8520-1D73-3000-A456-DCC0E46706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781" b="50000"/>
          <a:stretch/>
        </p:blipFill>
        <p:spPr>
          <a:xfrm>
            <a:off x="6359335" y="212284"/>
            <a:ext cx="4558047" cy="2899216"/>
          </a:xfrm>
          <a:prstGeom prst="rect">
            <a:avLst/>
          </a:prstGeom>
        </p:spPr>
      </p:pic>
      <p:pic>
        <p:nvPicPr>
          <p:cNvPr id="16" name="Picture 15" descr="A screenshot of a graph&#10;&#10;Description automatically generated">
            <a:extLst>
              <a:ext uri="{FF2B5EF4-FFF2-40B4-BE49-F238E27FC236}">
                <a16:creationId xmlns:a16="http://schemas.microsoft.com/office/drawing/2014/main" id="{16D60C63-2F83-AC98-7672-5AD66803AF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0000" b="24983"/>
          <a:stretch/>
        </p:blipFill>
        <p:spPr>
          <a:xfrm>
            <a:off x="664412" y="3508816"/>
            <a:ext cx="4594856" cy="2899216"/>
          </a:xfrm>
          <a:prstGeom prst="rect">
            <a:avLst/>
          </a:prstGeom>
        </p:spPr>
      </p:pic>
      <p:pic>
        <p:nvPicPr>
          <p:cNvPr id="18" name="Picture 17" descr="A screenshot of a graph&#10;&#10;Description automatically generated">
            <a:extLst>
              <a:ext uri="{FF2B5EF4-FFF2-40B4-BE49-F238E27FC236}">
                <a16:creationId xmlns:a16="http://schemas.microsoft.com/office/drawing/2014/main" id="{CBE180FC-E95A-E641-4061-2D21EE5616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5151"/>
          <a:stretch/>
        </p:blipFill>
        <p:spPr>
          <a:xfrm>
            <a:off x="6359335" y="3508816"/>
            <a:ext cx="4638640" cy="290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500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8E349-B0F3-3BC2-C3D8-CA76810FE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FF0EF0-4C4F-69D8-C210-2FA0D45A69C7}"/>
              </a:ext>
            </a:extLst>
          </p:cNvPr>
          <p:cNvSpPr txBox="1"/>
          <p:nvPr/>
        </p:nvSpPr>
        <p:spPr>
          <a:xfrm>
            <a:off x="11879094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pic>
        <p:nvPicPr>
          <p:cNvPr id="7" name="Content Placeholder 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6395C8AF-6B0C-66AD-CC4D-76310E02A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" b="75311"/>
          <a:stretch/>
        </p:blipFill>
        <p:spPr>
          <a:xfrm>
            <a:off x="1418603" y="330775"/>
            <a:ext cx="3849496" cy="2393950"/>
          </a:xfrm>
        </p:spPr>
      </p:pic>
      <p:pic>
        <p:nvPicPr>
          <p:cNvPr id="9" name="Picture 8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BDDF2A81-B6B3-4E9C-6053-205CF397D0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320" b="50000"/>
          <a:stretch/>
        </p:blipFill>
        <p:spPr>
          <a:xfrm>
            <a:off x="6397944" y="247648"/>
            <a:ext cx="3850715" cy="2393949"/>
          </a:xfrm>
          <a:prstGeom prst="rect">
            <a:avLst/>
          </a:prstGeom>
        </p:spPr>
      </p:pic>
      <p:pic>
        <p:nvPicPr>
          <p:cNvPr id="12" name="Picture 11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81380073-69B8-AC45-4986-922A910857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0000" b="25118"/>
          <a:stretch/>
        </p:blipFill>
        <p:spPr>
          <a:xfrm>
            <a:off x="1197212" y="3429000"/>
            <a:ext cx="4070887" cy="2551543"/>
          </a:xfrm>
          <a:prstGeom prst="rect">
            <a:avLst/>
          </a:prstGeom>
        </p:spPr>
      </p:pic>
      <p:pic>
        <p:nvPicPr>
          <p:cNvPr id="14" name="Picture 13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50E5937B-EFF2-E735-0416-5961ED0E6A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4478"/>
          <a:stretch/>
        </p:blipFill>
        <p:spPr>
          <a:xfrm>
            <a:off x="6338880" y="3429000"/>
            <a:ext cx="3968845" cy="255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67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7F5D76-1FEC-470A-B476-70574A89C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4A2381-47B4-D588-8365-C7966386F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Model Training: Gradient Boosting Regressor</a:t>
            </a:r>
            <a:endParaRPr lang="en-IN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CDED-CB6D-8F74-39F0-0988845FF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333" y="1750104"/>
            <a:ext cx="5546272" cy="3658378"/>
          </a:xfrm>
        </p:spPr>
        <p:txBody>
          <a:bodyPr anchor="ctr">
            <a:normAutofit/>
          </a:bodyPr>
          <a:lstStyle/>
          <a:p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Gradient Boosting Regressor was selected for this project due to its effectiveness in handling structured data and capturing complex, non-linear relationships. </a:t>
            </a:r>
            <a:endParaRPr lang="en-IN" sz="2100" dirty="0"/>
          </a:p>
        </p:txBody>
      </p:sp>
      <p:pic>
        <p:nvPicPr>
          <p:cNvPr id="5" name="Picture 4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C7A6FFB6-B9A3-08BE-24CB-8C81EA0D8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605" y="2626242"/>
            <a:ext cx="5364935" cy="25730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7AA9A7-27AD-3328-5BFD-23A982507709}"/>
              </a:ext>
            </a:extLst>
          </p:cNvPr>
          <p:cNvSpPr txBox="1"/>
          <p:nvPr/>
        </p:nvSpPr>
        <p:spPr>
          <a:xfrm>
            <a:off x="11879094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654236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A7F5D76-1FEC-470A-B476-70574A89C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8F0916-ACB1-10F4-31E4-7B15E02A6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IN" b="1" dirty="0"/>
              <a:t>Model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6D031-DBBB-251C-98C3-B129E11E9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898" y="1771315"/>
            <a:ext cx="5546272" cy="3658378"/>
          </a:xfrm>
        </p:spPr>
        <p:txBody>
          <a:bodyPr anchor="ctr">
            <a:normAutofit/>
          </a:bodyPr>
          <a:lstStyle/>
          <a:p>
            <a:pPr marL="36900" indent="0">
              <a:buNone/>
            </a:pPr>
            <a:r>
              <a:rPr lang="en-US" dirty="0"/>
              <a:t>The model was evaluated using two regression metrics: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Mean Absolute Error (MAE)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Mean Squared Error (MSE)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53D2FA-B62F-3398-5FE0-4E05EA58E2AE}"/>
              </a:ext>
            </a:extLst>
          </p:cNvPr>
          <p:cNvSpPr txBox="1"/>
          <p:nvPr/>
        </p:nvSpPr>
        <p:spPr>
          <a:xfrm>
            <a:off x="11879094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1164440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{C7530542-4C19-4C0D-B2C2-288744F38BB0}tf11665031_win32</Template>
  <TotalTime>128</TotalTime>
  <Words>272</Words>
  <Application>Microsoft Office PowerPoint</Application>
  <PresentationFormat>Widescreen</PresentationFormat>
  <Paragraphs>46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Arial</vt:lpstr>
      <vt:lpstr>Arial Nova</vt:lpstr>
      <vt:lpstr>Arial Nova Light</vt:lpstr>
      <vt:lpstr>Wingdings 2</vt:lpstr>
      <vt:lpstr>SlateVTI</vt:lpstr>
      <vt:lpstr>Predicting COVID-19 Active Cases Using Gradient Boosting Regressor</vt:lpstr>
      <vt:lpstr>Project Overview</vt:lpstr>
      <vt:lpstr>Dataset Overview</vt:lpstr>
      <vt:lpstr>Data Cleaning and Preparation</vt:lpstr>
      <vt:lpstr>Exploratory Data Analysis (EDA)</vt:lpstr>
      <vt:lpstr>.</vt:lpstr>
      <vt:lpstr>1</vt:lpstr>
      <vt:lpstr>Model Training: Gradient Boosting Regressor</vt:lpstr>
      <vt:lpstr>Model Evaluation</vt:lpstr>
      <vt:lpstr>Results </vt:lpstr>
      <vt:lpstr>Conclusion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Bhargav Ippa</dc:creator>
  <cp:lastModifiedBy>Vijay Seshu Kumar Medisetti</cp:lastModifiedBy>
  <cp:revision>11</cp:revision>
  <dcterms:created xsi:type="dcterms:W3CDTF">2024-10-22T02:18:56Z</dcterms:created>
  <dcterms:modified xsi:type="dcterms:W3CDTF">2024-11-08T03:49:13Z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